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1012" r:id="rId2"/>
    <p:sldId id="1088" r:id="rId3"/>
    <p:sldId id="1283" r:id="rId4"/>
    <p:sldId id="350" r:id="rId5"/>
    <p:sldId id="1254" r:id="rId6"/>
    <p:sldId id="1217" r:id="rId7"/>
    <p:sldId id="1219" r:id="rId8"/>
    <p:sldId id="1255" r:id="rId9"/>
    <p:sldId id="1247" r:id="rId10"/>
    <p:sldId id="1257" r:id="rId11"/>
    <p:sldId id="1250" r:id="rId12"/>
    <p:sldId id="1253" r:id="rId13"/>
    <p:sldId id="1263" r:id="rId14"/>
    <p:sldId id="1278" r:id="rId15"/>
    <p:sldId id="1256" r:id="rId16"/>
    <p:sldId id="1258" r:id="rId17"/>
    <p:sldId id="1259" r:id="rId18"/>
    <p:sldId id="1279" r:id="rId19"/>
    <p:sldId id="1260" r:id="rId20"/>
    <p:sldId id="1261" r:id="rId21"/>
    <p:sldId id="1280" r:id="rId22"/>
    <p:sldId id="1264" r:id="rId23"/>
    <p:sldId id="1266" r:id="rId24"/>
    <p:sldId id="1267" r:id="rId25"/>
    <p:sldId id="1268" r:id="rId26"/>
    <p:sldId id="1269" r:id="rId27"/>
    <p:sldId id="1270" r:id="rId28"/>
    <p:sldId id="1271" r:id="rId29"/>
    <p:sldId id="1274" r:id="rId30"/>
    <p:sldId id="1272" r:id="rId31"/>
    <p:sldId id="1281" r:id="rId32"/>
    <p:sldId id="1275" r:id="rId33"/>
    <p:sldId id="1276" r:id="rId34"/>
    <p:sldId id="1277" r:id="rId35"/>
    <p:sldId id="128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0"/>
    <p:restoredTop sz="82789"/>
  </p:normalViewPr>
  <p:slideViewPr>
    <p:cSldViewPr snapToGrid="0" snapToObjects="1">
      <p:cViewPr>
        <p:scale>
          <a:sx n="76" d="100"/>
          <a:sy n="76" d="100"/>
        </p:scale>
        <p:origin x="592" y="61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Activation</a:t>
            </a:r>
            <a:r>
              <a:rPr lang="en-US" baseline="0" dirty="0" smtClean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4x2 + 3x1 =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4x2 + 3x1 =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.tiff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5.tiff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0.tiff"/><Relationship Id="rId5" Type="http://schemas.openxmlformats.org/officeDocument/2006/relationships/image" Target="../media/image21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towardsdatascience.com/activation-functions-neural-networks-1cbd9f8d91d6" TargetMode="External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17.tiff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7.tiff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270.png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tiff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9A2F4B-75FC-4E4C-8835-AD4D1E27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CSE417T – Lecture </a:t>
            </a:r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D9A7C9-C85E-F74E-8EE8-73193C60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Please </a:t>
            </a:r>
            <a:r>
              <a:rPr lang="en-US" b="1" dirty="0">
                <a:solidFill>
                  <a:schemeClr val="accent1"/>
                </a:solidFill>
              </a:rPr>
              <a:t>mute</a:t>
            </a:r>
            <a:r>
              <a:rPr lang="en-US" dirty="0"/>
              <a:t> yourself and </a:t>
            </a:r>
            <a:r>
              <a:rPr lang="en-US" b="1" dirty="0">
                <a:solidFill>
                  <a:schemeClr val="accent1"/>
                </a:solidFill>
              </a:rPr>
              <a:t>turn off videos </a:t>
            </a:r>
            <a:r>
              <a:rPr lang="en-US" dirty="0"/>
              <a:t>to save bandwidth.</a:t>
            </a:r>
          </a:p>
          <a:p>
            <a:endParaRPr lang="en-US" dirty="0"/>
          </a:p>
          <a:p>
            <a:r>
              <a:rPr lang="en-US" dirty="0"/>
              <a:t>If you have questions during the lecture</a:t>
            </a:r>
          </a:p>
          <a:p>
            <a:pPr lvl="1"/>
            <a:r>
              <a:rPr lang="en-US" dirty="0"/>
              <a:t>Use chatrooms to post your questions</a:t>
            </a:r>
          </a:p>
          <a:p>
            <a:pPr lvl="2"/>
            <a:r>
              <a:rPr lang="en-US" dirty="0"/>
              <a:t>I’ll review chatrooms in batches</a:t>
            </a:r>
          </a:p>
          <a:p>
            <a:pPr lvl="1"/>
            <a:r>
              <a:rPr lang="en-US" dirty="0"/>
              <a:t>You can also un-mute yourself and ask the questions directly</a:t>
            </a:r>
          </a:p>
          <a:p>
            <a:r>
              <a:rPr lang="en-US" dirty="0"/>
              <a:t>The slides are posted on the course website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RECORD THE LECTURE!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Please remind me if I forget to do so.</a:t>
            </a:r>
          </a:p>
        </p:txBody>
      </p:sp>
    </p:spTree>
    <p:extLst>
      <p:ext uri="{BB962C8B-B14F-4D97-AF65-F5344CB8AC3E}">
        <p14:creationId xmlns:p14="http://schemas.microsoft.com/office/powerpoint/2010/main" val="5638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MLP From Data?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dirty="0" smtClean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Computationally challenging due to the ”sign” function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 smtClean="0"/>
                  <a:t>: </a:t>
                </a:r>
                <a:r>
                  <a:rPr lang="en-US" sz="3600" dirty="0" smtClean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 smtClean="0"/>
                  <a:t>(Specify the “activation” of the neuron)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  <a:blipFill rotWithShape="0">
                <a:blip r:embed="rId2"/>
                <a:stretch>
                  <a:fillRect l="-1691" t="-19444" r="-3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softened version of multi-layer Perceptron (MLP)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Today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 smtClean="0"/>
                  <a:t>Given a Neural Network hypothesis, how do we make predictions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 smtClean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87617" cy="2852737"/>
          </a:xfrm>
        </p:spPr>
        <p:txBody>
          <a:bodyPr/>
          <a:lstStyle/>
          <a:p>
            <a:r>
              <a:rPr lang="en-US" dirty="0" smtClean="0"/>
              <a:t>Notations of Neural Networks (NN)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 smtClean="0"/>
                  <a:t>: </a:t>
                </a:r>
                <a:r>
                  <a:rPr lang="en-US" sz="3600" dirty="0" smtClean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 smtClean="0"/>
                  <a:t>(Specify the “activation” of the neuron)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 smtClean="0"/>
                  <a:t>Think about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linear models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r>
                  <a:rPr lang="en-US" dirty="0" smtClean="0"/>
                  <a:t>In Neural networks, outputs of some nodes are inputs of some others</a:t>
                </a:r>
              </a:p>
              <a:p>
                <a:pPr lvl="1"/>
                <a:r>
                  <a:rPr lang="en-US" dirty="0" smtClean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 rotWithShape="0">
                <a:blip r:embed="rId2"/>
                <a:stretch>
                  <a:fillRect l="-1043" t="-1998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=""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835282"/>
                  </p:ext>
                </p:extLst>
              </p:nvPr>
            </p:nvGraphicFramePr>
            <p:xfrm>
              <a:off x="1206585" y="2339305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=""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=""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=""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r>
                            <a:rPr lang="en-US" sz="2400" dirty="0"/>
                            <a:t/>
                          </a:r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835282"/>
                  </p:ext>
                </p:extLst>
              </p:nvPr>
            </p:nvGraphicFramePr>
            <p:xfrm>
              <a:off x="1206585" y="2339305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27226" t="-109333" r="-165140" b="-2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7809" t="-109333" r="-154" b="-2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27226" t="-206579" r="-165140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7809" t="-206579" r="-154" b="-1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27226" t="-310667" r="-165140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7809" t="-310667" r="-154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815752" y="3972608"/>
            <a:ext cx="577271" cy="3304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10393023" y="4136231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023" y="4136231"/>
                <a:ext cx="1603836" cy="6301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Activation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</a:t>
                </a:r>
                <a:r>
                  <a:rPr lang="en-US" dirty="0" smtClean="0"/>
                  <a:t>softened </a:t>
                </a:r>
                <a:r>
                  <a:rPr lang="en-US" dirty="0"/>
                  <a:t>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 smtClean="0"/>
              </a:p>
              <a:p>
                <a:pPr lvl="1"/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 rotWithShape="0">
                <a:blip r:embed="rId3"/>
                <a:stretch>
                  <a:fillRect l="-1067" t="-1759" b="-1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257734" y="1757398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734" y="4548010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There are other activation functions with different benefits. However, that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 smtClean="0"/>
                  <a:t> as the activation function</a:t>
                </a:r>
              </a:p>
              <a:p>
                <a:r>
                  <a:rPr lang="en-US" sz="2400" dirty="0" smtClean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 rotWithShape="0">
                <a:blip r:embed="rId3"/>
                <a:stretch>
                  <a:fillRect l="-732" t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Notations of 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 smtClean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 smtClean="0"/>
                  <a:t>Layer 0: input layer</a:t>
                </a:r>
              </a:p>
              <a:p>
                <a:pPr lvl="1"/>
                <a:r>
                  <a:rPr lang="en-US" dirty="0" smtClean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 smtClean="0"/>
                  <a:t>: hidden layers</a:t>
                </a:r>
              </a:p>
              <a:p>
                <a:pPr lvl="1"/>
                <a:r>
                  <a:rPr lang="en-US" dirty="0" smtClean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 smtClean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 smtClean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4157"/>
            <a:ext cx="10515600" cy="1325563"/>
          </a:xfrm>
        </p:spPr>
        <p:txBody>
          <a:bodyPr/>
          <a:lstStyle/>
          <a:p>
            <a:r>
              <a:rPr lang="en-US" dirty="0"/>
              <a:t>Logistics: </a:t>
            </a:r>
            <a:r>
              <a:rPr lang="en-US" dirty="0" smtClean="0"/>
              <a:t>Homework and Exam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9720"/>
            <a:ext cx="10764187" cy="4966547"/>
          </a:xfrm>
        </p:spPr>
        <p:txBody>
          <a:bodyPr>
            <a:normAutofit/>
          </a:bodyPr>
          <a:lstStyle/>
          <a:p>
            <a:r>
              <a:rPr lang="en-US" dirty="0"/>
              <a:t>Homework 4 </a:t>
            </a:r>
            <a:r>
              <a:rPr lang="en-US" dirty="0" smtClean="0"/>
              <a:t>was due yesterday.</a:t>
            </a:r>
            <a:endParaRPr lang="en-US" dirty="0"/>
          </a:p>
          <a:p>
            <a:pPr lvl="1"/>
            <a:r>
              <a:rPr lang="en-US" dirty="0" smtClean="0"/>
              <a:t>Up </a:t>
            </a:r>
            <a:r>
              <a:rPr lang="en-US" dirty="0"/>
              <a:t>to 3 late days can be used if you still have late days left</a:t>
            </a:r>
          </a:p>
          <a:p>
            <a:pPr lvl="2"/>
            <a:endParaRPr lang="en-US" sz="1200" dirty="0"/>
          </a:p>
          <a:p>
            <a:r>
              <a:rPr lang="en-US" dirty="0" smtClean="0"/>
              <a:t>Homework </a:t>
            </a:r>
            <a:r>
              <a:rPr lang="en-US" dirty="0"/>
              <a:t>5 </a:t>
            </a:r>
            <a:r>
              <a:rPr lang="en-US" dirty="0" smtClean="0"/>
              <a:t>will be due on </a:t>
            </a:r>
            <a:r>
              <a:rPr lang="en-US" dirty="0"/>
              <a:t>April 19 (Sunday), </a:t>
            </a:r>
            <a:r>
              <a:rPr lang="en-US" b="1" dirty="0"/>
              <a:t>11:30AM </a:t>
            </a:r>
          </a:p>
          <a:p>
            <a:pPr lvl="1"/>
            <a:r>
              <a:rPr lang="en-US" dirty="0"/>
              <a:t>At most two late days can be used in this </a:t>
            </a:r>
            <a:r>
              <a:rPr lang="en-US" dirty="0" smtClean="0"/>
              <a:t>homework</a:t>
            </a:r>
          </a:p>
          <a:p>
            <a:pPr lvl="1"/>
            <a:r>
              <a:rPr lang="en-US" dirty="0" smtClean="0"/>
              <a:t>I’ll post the submission link on Friday to avoid conflicts with HW4 submissions.</a:t>
            </a:r>
            <a:endParaRPr lang="en-US" dirty="0"/>
          </a:p>
          <a:p>
            <a:pPr lvl="1"/>
            <a:endParaRPr lang="en-US" sz="1200" dirty="0"/>
          </a:p>
          <a:p>
            <a:r>
              <a:rPr lang="en-US" dirty="0" smtClean="0"/>
              <a:t>Exam 2 will be online on Canvas on April 23 (Thursday).</a:t>
            </a:r>
          </a:p>
          <a:p>
            <a:pPr lvl="1"/>
            <a:r>
              <a:rPr lang="en-US" dirty="0" smtClean="0"/>
              <a:t>See Slides on April 7 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r>
                  <a:rPr lang="en-US" dirty="0" smtClean="0"/>
                  <a:t>Similarly, a hypothesis in NN is characterized by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 smtClean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 smtClean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 smtClean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Practice:</a:t>
                </a:r>
              </a:p>
              <a:p>
                <a:pPr lvl="1"/>
                <a:r>
                  <a:rPr lang="en-US" dirty="0" smtClean="0"/>
                  <a:t>For a neural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=1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what’s # weights?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4×2+3×1=11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 rotWithShape="0">
                <a:blip r:embed="rId3"/>
                <a:stretch>
                  <a:fillRect l="-980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1" y="3034225"/>
            <a:ext cx="4038600" cy="2169159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 smtClean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 smtClean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 smtClean="0"/>
                  <a:t>: weights; characterize hypothesis in NN </a:t>
                </a:r>
              </a:p>
              <a:p>
                <a:r>
                  <a:rPr lang="en-US" sz="2400" dirty="0" smtClean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 smtClean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r>
                  <a:rPr lang="en-US" b="0" dirty="0" smtClean="0"/>
                  <a:t>By definition:</a:t>
                </a:r>
                <a:r>
                  <a:rPr lang="en-US" b="0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168" y="4893572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 smtClean="0"/>
              <a:t>Forward 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/>
              <a:lstStyle/>
              <a:p>
                <a:r>
                  <a:rPr lang="en-US" dirty="0" smtClean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, how do we make predictions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 rotWithShape="0">
                <a:blip r:embed="rId3"/>
                <a:stretch>
                  <a:fillRect l="-870" t="-8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Backpropagation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Learn a Neural Network hypothesis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dirty="0" smtClean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  </a:t>
                </a:r>
              </a:p>
              <a:p>
                <a:r>
                  <a:rPr lang="en-US" dirty="0" smtClean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?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 smtClean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 smtClean="0"/>
                  <a:t>through forward propagation.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Short Break and Q&amp;A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</a:t>
            </a:r>
            <a:r>
              <a:rPr lang="en-US" dirty="0" smtClean="0"/>
              <a:t>NN From </a:t>
            </a:r>
            <a:r>
              <a:rPr lang="en-US" dirty="0"/>
              <a:t>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how to learn the </a:t>
                </a:r>
                <a:r>
                  <a:rPr lang="en-US" dirty="0" smtClean="0"/>
                  <a:t>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  <a:p>
                <a:endParaRPr lang="en-US" sz="1200" dirty="0" smtClean="0"/>
              </a:p>
              <a:p>
                <a:r>
                  <a:rPr lang="en-US" dirty="0" smtClean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 smtClean="0"/>
                  <a:t>How?</a:t>
                </a:r>
              </a:p>
              <a:p>
                <a:pPr lvl="1"/>
                <a:r>
                  <a:rPr lang="en-US" dirty="0" smtClean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 smtClean="0"/>
                  <a:t>Stochastic 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Key step: we need to be able to evaluate the gradient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Not trivial to do given the network structure</a:t>
                </a:r>
              </a:p>
              <a:p>
                <a:pPr lvl="1"/>
                <a:r>
                  <a:rPr lang="en-US" dirty="0" smtClean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 smtClean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Review on Dynamic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 smtClean="0"/>
                  <a:t>Example: Fibonacci number: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 smtClean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 smtClean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 smtClean="0"/>
                  <a:t>Recursively apply the definition</a:t>
                </a:r>
              </a:p>
              <a:p>
                <a:pPr lvl="3"/>
                <a:r>
                  <a:rPr lang="en-US" dirty="0" smtClean="0"/>
                  <a:t>Wasted computation</a:t>
                </a:r>
              </a:p>
              <a:p>
                <a:pPr lvl="2"/>
                <a:r>
                  <a:rPr lang="en-US" dirty="0" smtClean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:r>
                  <a:rPr lang="mr-IN" dirty="0" smtClean="0">
                    <a:solidFill>
                      <a:schemeClr val="accent1"/>
                    </a:solidFill>
                  </a:rPr>
                  <a:t>…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3"/>
                <a:r>
                  <a:rPr lang="en-US" dirty="0" smtClean="0"/>
                  <a:t>Use space to exchange time</a:t>
                </a:r>
              </a:p>
              <a:p>
                <a:pPr lvl="3"/>
                <a:endParaRPr lang="en-US" dirty="0"/>
              </a:p>
              <a:p>
                <a:r>
                  <a:rPr lang="en-US" dirty="0" smtClean="0"/>
                  <a:t>Key step in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 smtClean="0"/>
                  <a:t>Find a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 smtClean="0"/>
                  <a:t> definitions of some key quantities</a:t>
                </a:r>
              </a:p>
              <a:p>
                <a:pPr lvl="1"/>
                <a:r>
                  <a:rPr lang="en-US" dirty="0" smtClean="0"/>
                  <a:t>Solve the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 smtClean="0"/>
                  <a:t> conditions</a:t>
                </a:r>
              </a:p>
              <a:p>
                <a:pPr lvl="1"/>
                <a:r>
                  <a:rPr lang="en-US" dirty="0" smtClean="0"/>
                  <a:t>Adopt dynamic programming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b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, we need to calculate</a:t>
                </a:r>
                <a:r>
                  <a:rPr lang="en-US" sz="2800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 smtClean="0"/>
                  <a:t>for all</a:t>
                </a:r>
                <a:r>
                  <a:rPr lang="en-US" sz="2800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 smtClean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 rotWithShape="0">
                <a:blip r:embed="rId3"/>
                <a:stretch>
                  <a:fillRect l="-1000" t="-392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Apply chain rule</a:t>
                </a:r>
                <a:br>
                  <a:rPr lang="en-US" sz="2800" dirty="0" smtClean="0"/>
                </a:b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Apply chain rule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/>
                </a:r>
                <a:br>
                  <a:rPr lang="en-US" dirty="0" smtClean="0">
                    <a:solidFill>
                      <a:schemeClr val="accent1"/>
                    </a:solidFill>
                  </a:rPr>
                </a:br>
                <a:r>
                  <a:rPr lang="en-US" dirty="0" smtClean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 smtClean="0"/>
                  <a:t>Remember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 smtClean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 smtClean="0"/>
                  <a:t>Therefore,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 smtClean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012" y="153694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 smtClean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 smtClean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 smtClean="0"/>
                  <a:t>We’ll apply dynamic programming style algorithm to deal with this term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Using dynamic programming style approach</a:t>
                </a:r>
              </a:p>
              <a:p>
                <a:pPr lvl="1"/>
                <a:r>
                  <a:rPr lang="en-US" dirty="0" smtClean="0"/>
                  <a:t>Check boundary case </a:t>
                </a:r>
                <a:r>
                  <a:rPr lang="en-US" dirty="0" smtClean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 smtClean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 smtClean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/>
                  <a:t>O</a:t>
                </a:r>
                <a:r>
                  <a:rPr lang="en-US" dirty="0" smtClean="0"/>
                  <a:t>utput layer</a:t>
                </a:r>
              </a:p>
              <a:p>
                <a:pPr lvl="1"/>
                <a:r>
                  <a:rPr lang="en-US" dirty="0" smtClean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 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   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differentiable error)</a:t>
                </a:r>
              </a:p>
              <a:p>
                <a:pPr lvl="1"/>
                <a:endParaRPr lang="en-US" sz="1200" dirty="0" smtClean="0"/>
              </a:p>
              <a:p>
                <a:pPr lvl="1"/>
                <a:r>
                  <a:rPr lang="en-US" dirty="0" smtClean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checked.</a:t>
                </a:r>
              </a:p>
              <a:p>
                <a:pPr lvl="1"/>
                <a:r>
                  <a:rPr lang="en-US" dirty="0" smtClean="0"/>
                  <a:t>Next we will derive the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 smtClean="0"/>
                  <a:t> recursive formulation (hence,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 rotWithShape="0">
                <a:blip r:embed="rId3"/>
                <a:stretch>
                  <a:fillRect l="-967" t="-1937" b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Logistics: Exam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Exam 2 will be online on Canvas on April 23 (Thursday).</a:t>
            </a:r>
          </a:p>
          <a:p>
            <a:endParaRPr lang="en-US" sz="1200" dirty="0" smtClean="0"/>
          </a:p>
          <a:p>
            <a:r>
              <a:rPr lang="en-US" dirty="0" smtClean="0"/>
              <a:t>Dummy practice exam</a:t>
            </a:r>
          </a:p>
          <a:p>
            <a:pPr lvl="1"/>
            <a:r>
              <a:rPr lang="en-US" dirty="0" smtClean="0"/>
              <a:t>Will post a practice exam with dummy questions later this week</a:t>
            </a:r>
          </a:p>
          <a:p>
            <a:pPr lvl="1"/>
            <a:r>
              <a:rPr lang="en-US" dirty="0" smtClean="0"/>
              <a:t>The goal is for both you and me to get familiar with the process</a:t>
            </a:r>
          </a:p>
          <a:p>
            <a:pPr lvl="2"/>
            <a:r>
              <a:rPr lang="en-US" dirty="0" smtClean="0"/>
              <a:t>Canvas quiz</a:t>
            </a:r>
          </a:p>
          <a:p>
            <a:pPr lvl="2"/>
            <a:r>
              <a:rPr lang="en-US" dirty="0" smtClean="0"/>
              <a:t>Lockdown browser</a:t>
            </a:r>
          </a:p>
          <a:p>
            <a:endParaRPr lang="en-US" sz="1300" dirty="0"/>
          </a:p>
          <a:p>
            <a:r>
              <a:rPr lang="en-US" dirty="0" smtClean="0"/>
              <a:t>Remaining lectures</a:t>
            </a:r>
          </a:p>
          <a:p>
            <a:pPr lvl="1"/>
            <a:r>
              <a:rPr lang="en-US" dirty="0" smtClean="0"/>
              <a:t>Apr 14 (Tue):  Learning in Neural Networks</a:t>
            </a:r>
          </a:p>
          <a:p>
            <a:pPr lvl="1"/>
            <a:r>
              <a:rPr lang="en-US" dirty="0" smtClean="0"/>
              <a:t>Apr 16 (Thu):  Discussion on Neural Networks</a:t>
            </a:r>
          </a:p>
          <a:p>
            <a:pPr lvl="1"/>
            <a:r>
              <a:rPr lang="en-US" dirty="0" smtClean="0"/>
              <a:t>Apr 21 (Tue):  Brief review and office hour</a:t>
            </a:r>
          </a:p>
          <a:p>
            <a:pPr lvl="1"/>
            <a:r>
              <a:rPr lang="en-US" dirty="0" smtClean="0"/>
              <a:t>Apr 23 (Thu):  Exam 2</a:t>
            </a:r>
          </a:p>
        </p:txBody>
      </p:sp>
    </p:spTree>
    <p:extLst>
      <p:ext uri="{BB962C8B-B14F-4D97-AF65-F5344CB8AC3E}">
        <p14:creationId xmlns:p14="http://schemas.microsoft.com/office/powerpoint/2010/main" val="106329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 smtClean="0"/>
              <a:t>Zoom in to see the chain of dependencies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 smtClean="0"/>
              <a:t>Zoom in to see the chain of dependencies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6133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 smtClean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have the backward </a:t>
            </a:r>
            <a:r>
              <a:rPr lang="en-US" sz="2800" smtClean="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 smtClean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 smtClean="0"/>
                  <a:t> in a dynamic programming manner:</a:t>
                </a:r>
              </a:p>
              <a:p>
                <a:endParaRPr lang="en-US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 smtClean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 smtClean="0"/>
                  <a:t>Calculate</a:t>
                </a:r>
                <a:r>
                  <a:rPr lang="en-US" sz="2800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 smtClean="0"/>
                  <a:t>for</a:t>
                </a:r>
                <a:r>
                  <a:rPr lang="en-US" sz="2800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 smtClean="0"/>
                  <a:t>in a backward manner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Backprogagation</a:t>
            </a:r>
            <a:r>
              <a:rPr lang="en-US" dirty="0" smtClean="0"/>
              <a:t>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 smtClean="0"/>
                  <a:t>Backpropagation Algorithm</a:t>
                </a:r>
              </a:p>
              <a:p>
                <a:pPr lvl="1"/>
                <a:r>
                  <a:rPr lang="en-US" dirty="0" smtClean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randomly</a:t>
                </a:r>
              </a:p>
              <a:p>
                <a:pPr lvl="1"/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 smtClean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 smtClean="0"/>
                  <a:t>(for stochastic gradient descent)</a:t>
                </a:r>
              </a:p>
              <a:p>
                <a:pPr lvl="2"/>
                <a:r>
                  <a:rPr lang="en-US" sz="2400" dirty="0" smtClean="0"/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 smtClean="0"/>
              </a:p>
              <a:p>
                <a:pPr lvl="2"/>
                <a:r>
                  <a:rPr lang="en-US" sz="2400" dirty="0" smtClean="0"/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 smtClean="0"/>
              </a:p>
              <a:p>
                <a:pPr lvl="2"/>
                <a:r>
                  <a:rPr lang="en-US" sz="2400" dirty="0" smtClean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 smtClean="0"/>
              </a:p>
              <a:p>
                <a:pPr lvl="1"/>
                <a:r>
                  <a:rPr lang="en-US" sz="2800" dirty="0" smtClean="0"/>
                  <a:t>Return the weights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 smtClean="0"/>
                  <a:t>Backpropagation is gradient descent with efficient gradient computation</a:t>
                </a:r>
              </a:p>
              <a:p>
                <a:r>
                  <a:rPr lang="en-US" dirty="0" smtClean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 smtClean="0"/>
                  <a:t> is not convex in weights</a:t>
                </a:r>
              </a:p>
              <a:p>
                <a:r>
                  <a:rPr lang="en-US" dirty="0" smtClean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 smtClean="0"/>
                  <a:t>Common approaches:</a:t>
                </a:r>
              </a:p>
              <a:p>
                <a:pPr lvl="1"/>
                <a:r>
                  <a:rPr lang="en-US" dirty="0" smtClean="0"/>
                  <a:t>Run it many times</a:t>
                </a:r>
              </a:p>
              <a:p>
                <a:pPr lvl="1"/>
                <a:r>
                  <a:rPr lang="en-US" dirty="0" smtClean="0"/>
                  <a:t>Each with a different initialization (the choice of initialization matters)</a:t>
                </a:r>
              </a:p>
              <a:p>
                <a:pPr lvl="2"/>
                <a:r>
                  <a:rPr lang="en-US" dirty="0" smtClean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is not a good choice</a:t>
                </a:r>
              </a:p>
              <a:p>
                <a:pPr lvl="2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 rotWithShape="0">
                <a:blip r:embed="rId2"/>
                <a:stretch>
                  <a:fillRect l="-99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Hidden-Layer Neural Network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sz="1200" dirty="0" smtClean="0"/>
              </a:p>
              <a:p>
                <a:r>
                  <a:rPr lang="en-US" dirty="0" smtClean="0"/>
                  <a:t>How do we write a Kernel SVM hypothesis </a:t>
                </a:r>
                <a:br>
                  <a:rPr lang="en-US" dirty="0" smtClean="0"/>
                </a:b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 smtClean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 smtClean="0"/>
                  <a:t>Interpretation: </a:t>
                </a:r>
              </a:p>
              <a:p>
                <a:pPr lvl="1"/>
                <a:r>
                  <a:rPr lang="en-US" dirty="0" smtClean="0"/>
                  <a:t>The hidden layer is like “feature transform”</a:t>
                </a:r>
              </a:p>
              <a:p>
                <a:pPr lvl="1"/>
                <a:r>
                  <a:rPr lang="en-US" dirty="0" smtClean="0"/>
                  <a:t>Shallow learning vs. deep learning</a:t>
                </a:r>
              </a:p>
              <a:p>
                <a:pPr lvl="1"/>
                <a:r>
                  <a:rPr lang="en-US" dirty="0" smtClean="0"/>
                  <a:t>More discussion on </a:t>
                </a:r>
                <a:r>
                  <a:rPr lang="en-US" smtClean="0"/>
                  <a:t>neural networks and deep </a:t>
                </a:r>
                <a:r>
                  <a:rPr lang="en-US" dirty="0" smtClean="0"/>
                  <a:t>learning next lecture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 rotWithShape="0">
                <a:blip r:embed="rId2"/>
                <a:stretch>
                  <a:fillRect l="-928" t="-2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Soft-margin SVM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 smtClean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r>
                  <a:rPr lang="en-US" dirty="0" smtClean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                  </a:t>
                </a:r>
                <a:r>
                  <a:rPr lang="en-US" dirty="0" smtClean="0"/>
                  <a:t>where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dirty="0" smtClean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 rotWithShape="0">
                <a:blip r:embed="rId2"/>
                <a:stretch>
                  <a:fillRect l="-1043" t="-1803" b="-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 smtClean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/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 rotWithShape="0">
                <a:blip r:embed="rId3"/>
                <a:stretch>
                  <a:fillRect b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4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Logic Gates with Perceptron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181821" y="2597795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0</a:t>
              </a:r>
              <a:endParaRPr lang="en-US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-1</a:t>
              </a:r>
              <a:endParaRPr lang="en-US" sz="14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Multi-Layer Perceptron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</p:spPr>
            <p:txBody>
              <a:bodyPr/>
              <a:lstStyle/>
              <a:p>
                <a:r>
                  <a:rPr lang="en-US" dirty="0" smtClean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sz="200" dirty="0" smtClean="0"/>
              </a:p>
              <a:p>
                <a:r>
                  <a:rPr lang="en-US" dirty="0" smtClean="0"/>
                  <a:t>Side note: you are asked to create a neural network with one hidden layer that implements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 smtClean="0"/>
                  <a:t>Hint: Try to operate the </a:t>
                </a:r>
                <a:r>
                  <a:rPr lang="en-US" dirty="0" err="1" smtClean="0"/>
                  <a:t>boolean</a:t>
                </a:r>
                <a:r>
                  <a:rPr lang="en-US" dirty="0" smtClean="0"/>
                  <a:t> algebra first</a:t>
                </a:r>
              </a:p>
              <a:p>
                <a:pPr lvl="1"/>
                <a:r>
                  <a:rPr lang="en-US" dirty="0" smtClean="0"/>
                  <a:t>Using sign as the activation function would make sense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  <a:blipFill rotWithShape="0">
                <a:blip r:embed="rId2"/>
                <a:stretch>
                  <a:fillRect l="-1043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</a:t>
                </a:r>
                <a:r>
                  <a:rPr lang="en-US" dirty="0"/>
                  <a:t>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</a:t>
                </a:r>
                <a:r>
                  <a:rPr lang="en-US" dirty="0" smtClean="0"/>
                  <a:t>finite </a:t>
                </a:r>
                <a:r>
                  <a:rPr lang="en-US" dirty="0"/>
                  <a:t>number of neurons can approximate continuous functions on compact subsets </a:t>
                </a:r>
                <a:r>
                  <a:rPr lang="en-US" dirty="0" smtClean="0"/>
                  <a:t>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function. </a:t>
                </a:r>
              </a:p>
              <a:p>
                <a:pPr lvl="1"/>
                <a:endParaRPr lang="en-US" dirty="0" smtClean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Three-layer MLP can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 smtClean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52285</TotalTime>
  <Words>2756</Words>
  <Application>Microsoft Macintosh PowerPoint</Application>
  <PresentationFormat>Widescreen</PresentationFormat>
  <Paragraphs>310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Cambria Math</vt:lpstr>
      <vt:lpstr>Mangal</vt:lpstr>
      <vt:lpstr>新細明體</vt:lpstr>
      <vt:lpstr>Arial</vt:lpstr>
      <vt:lpstr>Office Theme</vt:lpstr>
      <vt:lpstr>CSE417T – Lecture 22</vt:lpstr>
      <vt:lpstr>Logistics: Homework and Exam 2</vt:lpstr>
      <vt:lpstr>Logistics: Exam 2</vt:lpstr>
      <vt:lpstr>Recap</vt:lpstr>
      <vt:lpstr>Support Vector Machines</vt:lpstr>
      <vt:lpstr>Neural Networks</vt:lpstr>
      <vt:lpstr>Implementing Logic Gates with Perceptron</vt:lpstr>
      <vt:lpstr>Multi-Layer Perceptron</vt:lpstr>
      <vt:lpstr>Universal approximation theorem</vt:lpstr>
      <vt:lpstr>How to Learn MLP From Data?</vt:lpstr>
      <vt:lpstr>Neural Networks</vt:lpstr>
      <vt:lpstr>Lecture Notes Today</vt:lpstr>
      <vt:lpstr>Goal of Today</vt:lpstr>
      <vt:lpstr>Notations of Neural Networks (NN)</vt:lpstr>
      <vt:lpstr>Neural Networks</vt:lpstr>
      <vt:lpstr>Activation Function </vt:lpstr>
      <vt:lpstr>Activation Function </vt:lpstr>
      <vt:lpstr>Activation Function </vt:lpstr>
      <vt:lpstr>Notations of Neural Networks</vt:lpstr>
      <vt:lpstr>Notations of Neural Networks (NN)</vt:lpstr>
      <vt:lpstr>Notations of Neural Networks (NN)</vt:lpstr>
      <vt:lpstr>Forward Propagation</vt:lpstr>
      <vt:lpstr>Forward Propagation</vt:lpstr>
      <vt:lpstr>Short Break and Q&amp;A</vt:lpstr>
      <vt:lpstr>How to Learn NN From Data?</vt:lpstr>
      <vt:lpstr>Quick Review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Backprogagation Algorithm</vt:lpstr>
      <vt:lpstr>Discussion</vt:lpstr>
      <vt:lpstr>Single Hidden-Layer Neural Network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Chien-Ju Ho</cp:lastModifiedBy>
  <cp:revision>4831</cp:revision>
  <cp:lastPrinted>2020-04-09T16:19:58Z</cp:lastPrinted>
  <dcterms:created xsi:type="dcterms:W3CDTF">2017-08-24T15:35:37Z</dcterms:created>
  <dcterms:modified xsi:type="dcterms:W3CDTF">2020-04-14T15:32:19Z</dcterms:modified>
</cp:coreProperties>
</file>